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8" r:id="rId3"/>
    <p:sldId id="272" r:id="rId4"/>
    <p:sldId id="271" r:id="rId5"/>
    <p:sldId id="258" r:id="rId6"/>
    <p:sldId id="269" r:id="rId7"/>
    <p:sldId id="273" r:id="rId8"/>
    <p:sldId id="259" r:id="rId9"/>
    <p:sldId id="260" r:id="rId10"/>
    <p:sldId id="274" r:id="rId11"/>
    <p:sldId id="261" r:id="rId12"/>
    <p:sldId id="263" r:id="rId13"/>
    <p:sldId id="275" r:id="rId14"/>
    <p:sldId id="264" r:id="rId15"/>
    <p:sldId id="265" r:id="rId16"/>
    <p:sldId id="266" r:id="rId17"/>
    <p:sldId id="277" r:id="rId18"/>
    <p:sldId id="267" r:id="rId19"/>
    <p:sldId id="283" r:id="rId20"/>
    <p:sldId id="280" r:id="rId21"/>
    <p:sldId id="281" r:id="rId22"/>
    <p:sldId id="282" r:id="rId23"/>
    <p:sldId id="276" r:id="rId24"/>
    <p:sldId id="278" r:id="rId25"/>
    <p:sldId id="287" r:id="rId26"/>
    <p:sldId id="279" r:id="rId27"/>
    <p:sldId id="284" r:id="rId28"/>
    <p:sldId id="285" r:id="rId29"/>
    <p:sldId id="286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4"/>
    <p:restoredTop sz="86425"/>
  </p:normalViewPr>
  <p:slideViewPr>
    <p:cSldViewPr snapToGrid="0" snapToObjects="1">
      <p:cViewPr varScale="1">
        <p:scale>
          <a:sx n="120" d="100"/>
          <a:sy n="120" d="100"/>
        </p:scale>
        <p:origin x="44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C6AE-4DDE-4D46-B1A8-7709FFB3EA2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2E21-E987-2F49-B9C0-0E17CE9E1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3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C6AE-4DDE-4D46-B1A8-7709FFB3EA2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2E21-E987-2F49-B9C0-0E17CE9E1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08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C6AE-4DDE-4D46-B1A8-7709FFB3EA2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2E21-E987-2F49-B9C0-0E17CE9E1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88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C6AE-4DDE-4D46-B1A8-7709FFB3EA2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2E21-E987-2F49-B9C0-0E17CE9E1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0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C6AE-4DDE-4D46-B1A8-7709FFB3EA2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2E21-E987-2F49-B9C0-0E17CE9E1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49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C6AE-4DDE-4D46-B1A8-7709FFB3EA2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2E21-E987-2F49-B9C0-0E17CE9E1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27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C6AE-4DDE-4D46-B1A8-7709FFB3EA2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2E21-E987-2F49-B9C0-0E17CE9E1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13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C6AE-4DDE-4D46-B1A8-7709FFB3EA2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2E21-E987-2F49-B9C0-0E17CE9E1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6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C6AE-4DDE-4D46-B1A8-7709FFB3EA2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2E21-E987-2F49-B9C0-0E17CE9E1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81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C6AE-4DDE-4D46-B1A8-7709FFB3EA2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2E21-E987-2F49-B9C0-0E17CE9E1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51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C6AE-4DDE-4D46-B1A8-7709FFB3EA2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2E21-E987-2F49-B9C0-0E17CE9E1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4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C6AE-4DDE-4D46-B1A8-7709FFB3EA21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A2E21-E987-2F49-B9C0-0E17CE9E1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5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o-bwa.sourceforge.net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gthomas/microhaplot" TargetMode="Externa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dryad.org/handle/10255/dryad.205630" TargetMode="External"/><Relationship Id="rId4" Type="http://schemas.openxmlformats.org/officeDocument/2006/relationships/hyperlink" Target="https://github.com/eriqande/CKMRsi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tadryad.org/resource/doi:10.5061/dryad.5863d?show=ful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64032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Developing </a:t>
            </a:r>
            <a:r>
              <a:rPr lang="en-US" dirty="0" err="1" smtClean="0"/>
              <a:t>microhaplotypes</a:t>
            </a:r>
            <a:r>
              <a:rPr lang="en-US" dirty="0" smtClean="0"/>
              <a:t>: data generation and filtering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482992"/>
            <a:ext cx="6858000" cy="10034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Kerry Reid, Diana </a:t>
            </a:r>
            <a:r>
              <a:rPr lang="en-US" dirty="0" err="1" smtClean="0"/>
              <a:t>Baetscher</a:t>
            </a:r>
            <a:r>
              <a:rPr lang="en-US" dirty="0" smtClean="0"/>
              <a:t>, Thomas Ng, Anthony </a:t>
            </a:r>
            <a:r>
              <a:rPr lang="en-US" dirty="0" err="1" smtClean="0"/>
              <a:t>Clemento</a:t>
            </a:r>
            <a:r>
              <a:rPr lang="en-US" dirty="0" smtClean="0"/>
              <a:t>, Cassie Columbus, Ellen Campbell, Laney Correa, Eric Anderson, Carlos Garza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0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03"/>
          <a:stretch/>
        </p:blipFill>
        <p:spPr>
          <a:xfrm>
            <a:off x="81645" y="755665"/>
            <a:ext cx="5096091" cy="52414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73967" y="93005"/>
            <a:ext cx="3094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GT-</a:t>
            </a:r>
            <a:r>
              <a:rPr lang="en-US" sz="3600" dirty="0" err="1" smtClean="0"/>
              <a:t>seq</a:t>
            </a:r>
            <a:r>
              <a:rPr lang="en-US" sz="3600" dirty="0" smtClean="0"/>
              <a:t>: Lab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5452484" y="972235"/>
            <a:ext cx="30948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PCR1: </a:t>
            </a:r>
            <a:r>
              <a:rPr lang="en-US" sz="2000" dirty="0" smtClean="0"/>
              <a:t>target primers and </a:t>
            </a:r>
            <a:r>
              <a:rPr lang="en-US" sz="2000" dirty="0" err="1" smtClean="0"/>
              <a:t>illumina</a:t>
            </a:r>
            <a:r>
              <a:rPr lang="en-US" sz="2000" dirty="0" smtClean="0"/>
              <a:t> </a:t>
            </a:r>
            <a:r>
              <a:rPr lang="en-US" sz="2000" dirty="0" err="1" smtClean="0"/>
              <a:t>rna</a:t>
            </a:r>
            <a:r>
              <a:rPr lang="en-US" sz="2000" dirty="0" smtClean="0"/>
              <a:t> primers for sequencing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5452484" y="2219152"/>
            <a:ext cx="30948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PCR2: </a:t>
            </a:r>
            <a:r>
              <a:rPr lang="en-US" sz="2000" dirty="0" smtClean="0"/>
              <a:t>plate specific and individuals barcodes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5452484" y="3558402"/>
            <a:ext cx="30948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Modification: </a:t>
            </a:r>
            <a:r>
              <a:rPr lang="en-US" sz="2000" dirty="0" smtClean="0"/>
              <a:t>paired-end</a:t>
            </a:r>
            <a:endParaRPr lang="en-US" sz="2000" dirty="0"/>
          </a:p>
          <a:p>
            <a:r>
              <a:rPr lang="en-US" sz="2000" dirty="0" smtClean="0"/>
              <a:t>Reason: Quality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5793014" y="6233062"/>
            <a:ext cx="3094893" cy="40011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Processing raw data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70554" y="6221308"/>
            <a:ext cx="3258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Modified Campbell et al. 2015</a:t>
            </a:r>
            <a:endParaRPr lang="en-US" sz="1600" dirty="0"/>
          </a:p>
        </p:txBody>
      </p:sp>
      <p:sp>
        <p:nvSpPr>
          <p:cNvPr id="12" name="Right Arrow 11"/>
          <p:cNvSpPr/>
          <p:nvPr/>
        </p:nvSpPr>
        <p:spPr>
          <a:xfrm rot="1213755">
            <a:off x="4946885" y="5953287"/>
            <a:ext cx="801679" cy="40011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885575" y="5205645"/>
            <a:ext cx="30948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Modification: </a:t>
            </a:r>
            <a:r>
              <a:rPr lang="en-US" sz="2000" dirty="0" smtClean="0"/>
              <a:t>instead of custom scripts we utilize standard NGS tools</a:t>
            </a:r>
            <a:endParaRPr lang="en-US" sz="2000" dirty="0"/>
          </a:p>
        </p:txBody>
      </p:sp>
      <p:sp>
        <p:nvSpPr>
          <p:cNvPr id="2" name="7-Point Star 1"/>
          <p:cNvSpPr/>
          <p:nvPr/>
        </p:nvSpPr>
        <p:spPr>
          <a:xfrm>
            <a:off x="2147777" y="1169191"/>
            <a:ext cx="170121" cy="138614"/>
          </a:xfrm>
          <a:prstGeom prst="star7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7-Point Star 14"/>
          <p:cNvSpPr/>
          <p:nvPr/>
        </p:nvSpPr>
        <p:spPr>
          <a:xfrm>
            <a:off x="2502199" y="1169191"/>
            <a:ext cx="170121" cy="138614"/>
          </a:xfrm>
          <a:prstGeom prst="star7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7-Point Star 15"/>
          <p:cNvSpPr/>
          <p:nvPr/>
        </p:nvSpPr>
        <p:spPr>
          <a:xfrm>
            <a:off x="2140685" y="2076506"/>
            <a:ext cx="170121" cy="138614"/>
          </a:xfrm>
          <a:prstGeom prst="star7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7-Point Star 16"/>
          <p:cNvSpPr/>
          <p:nvPr/>
        </p:nvSpPr>
        <p:spPr>
          <a:xfrm>
            <a:off x="2495107" y="2076506"/>
            <a:ext cx="170121" cy="138614"/>
          </a:xfrm>
          <a:prstGeom prst="star7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7-Point Star 17"/>
          <p:cNvSpPr/>
          <p:nvPr/>
        </p:nvSpPr>
        <p:spPr>
          <a:xfrm>
            <a:off x="2144226" y="4397951"/>
            <a:ext cx="170121" cy="138614"/>
          </a:xfrm>
          <a:prstGeom prst="star7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7-Point Star 18"/>
          <p:cNvSpPr/>
          <p:nvPr/>
        </p:nvSpPr>
        <p:spPr>
          <a:xfrm>
            <a:off x="2498648" y="4397951"/>
            <a:ext cx="170121" cy="138614"/>
          </a:xfrm>
          <a:prstGeom prst="star7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4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22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Panel optimization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Reads are distributed well across individuals and loci</a:t>
            </a:r>
          </a:p>
          <a:p>
            <a:endParaRPr lang="en-US" dirty="0" smtClean="0"/>
          </a:p>
          <a:p>
            <a:r>
              <a:rPr lang="en-US" dirty="0" smtClean="0"/>
              <a:t>Remove loci that don</a:t>
            </a:r>
            <a:r>
              <a:rPr lang="uk-UA" dirty="0" smtClean="0"/>
              <a:t>’</a:t>
            </a:r>
            <a:r>
              <a:rPr lang="en-US" dirty="0" smtClean="0"/>
              <a:t>t meet amplification criteria </a:t>
            </a:r>
          </a:p>
          <a:p>
            <a:endParaRPr lang="en-US" dirty="0" smtClean="0"/>
          </a:p>
          <a:p>
            <a:r>
              <a:rPr lang="en-US" dirty="0" smtClean="0"/>
              <a:t>Adjust panel through primer concentrations</a:t>
            </a:r>
          </a:p>
          <a:p>
            <a:pPr lvl="1"/>
            <a:r>
              <a:rPr lang="en-US" dirty="0" smtClean="0"/>
              <a:t>Diluting or increasing primer concentrations	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67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759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Data processing and analyses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32" y="2580704"/>
            <a:ext cx="1292711" cy="1056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124" y="1814945"/>
            <a:ext cx="1026589" cy="8393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123" y="2982486"/>
            <a:ext cx="1026589" cy="8393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123" y="4213522"/>
            <a:ext cx="1026589" cy="839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43" y="3947216"/>
            <a:ext cx="568036" cy="4644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43" y="4630472"/>
            <a:ext cx="568036" cy="4644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43" y="1897448"/>
            <a:ext cx="568036" cy="4644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43" y="2580704"/>
            <a:ext cx="568036" cy="4644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43" y="3263960"/>
            <a:ext cx="568036" cy="4644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69045" y="3663414"/>
            <a:ext cx="188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Datafiles_Mhaps_workshop_1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45712" y="3109194"/>
            <a:ext cx="188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RDS_files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366874" y="2004866"/>
            <a:ext cx="188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Gtseq_example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74182" y="4335016"/>
            <a:ext cx="188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Rproject_examplegtseq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455479" y="1976722"/>
            <a:ext cx="112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flash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455479" y="2657548"/>
            <a:ext cx="112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map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503592" y="3338374"/>
            <a:ext cx="112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raw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55479" y="4019200"/>
            <a:ext cx="112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03592" y="4700026"/>
            <a:ext cx="112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variants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69045" y="2374198"/>
            <a:ext cx="1884219" cy="22562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140747" y="1763562"/>
            <a:ext cx="3089184" cy="95192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522707" y="1764921"/>
            <a:ext cx="2108300" cy="335771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-315424" y="3338147"/>
            <a:ext cx="188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File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0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Illumina </a:t>
            </a:r>
            <a:r>
              <a:rPr lang="en-US" dirty="0" err="1" smtClean="0"/>
              <a:t>Miseq</a:t>
            </a:r>
            <a:r>
              <a:rPr lang="en-US" dirty="0" smtClean="0"/>
              <a:t> paired-end, 150 cycles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661" y="797851"/>
            <a:ext cx="568036" cy="4644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53810" y="872265"/>
            <a:ext cx="112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raw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2" y="2983345"/>
            <a:ext cx="3505200" cy="2679700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239490" y="3255818"/>
            <a:ext cx="332510" cy="48490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79440" y="3313606"/>
            <a:ext cx="313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Read1 and Read2 per sample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smtClean="0"/>
              <a:t>Processing raw data: Merging reads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Merging Paired-end reads</a:t>
            </a:r>
          </a:p>
          <a:p>
            <a:r>
              <a:rPr lang="en-US" sz="2400" dirty="0" smtClean="0"/>
              <a:t>View paired reads in folder raw</a:t>
            </a:r>
          </a:p>
          <a:p>
            <a:r>
              <a:rPr lang="en-US" sz="2400" dirty="0" smtClean="0"/>
              <a:t>Change to flash cd ../flash</a:t>
            </a:r>
          </a:p>
          <a:p>
            <a:r>
              <a:rPr lang="en-US" sz="2400" dirty="0" smtClean="0"/>
              <a:t>Run the following code using the program flash (</a:t>
            </a:r>
            <a:r>
              <a:rPr lang="en-US" sz="2400" dirty="0"/>
              <a:t>FLASH </a:t>
            </a:r>
            <a:r>
              <a:rPr lang="en-US" sz="2400" dirty="0" smtClean="0"/>
              <a:t>v1.2.11) in an empty folder named flash to merge overlapping fragments</a:t>
            </a:r>
          </a:p>
          <a:p>
            <a:endParaRPr lang="en-US" sz="2400" dirty="0" smtClean="0"/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in {1</a:t>
            </a:r>
            <a:r>
              <a:rPr lang="en-US" sz="2400" dirty="0" smtClean="0"/>
              <a:t>..96}; </a:t>
            </a:r>
            <a:r>
              <a:rPr lang="en-US" sz="2400" dirty="0"/>
              <a:t>do flash -m 3 -M 100 -z --output-prefix=</a:t>
            </a:r>
            <a:r>
              <a:rPr lang="en-US" sz="2400" dirty="0" err="1"/>
              <a:t>ale_S</a:t>
            </a:r>
            <a:r>
              <a:rPr lang="en-US" sz="2400" dirty="0"/>
              <a:t>${</a:t>
            </a:r>
            <a:r>
              <a:rPr lang="en-US" sz="2400" dirty="0" err="1"/>
              <a:t>i</a:t>
            </a:r>
            <a:r>
              <a:rPr lang="en-US" sz="2400" dirty="0"/>
              <a:t>} ../raw/*_S${</a:t>
            </a:r>
            <a:r>
              <a:rPr lang="en-US" sz="2400" dirty="0" err="1"/>
              <a:t>i</a:t>
            </a:r>
            <a:r>
              <a:rPr lang="en-US" sz="2400" dirty="0"/>
              <a:t>}_L001_R1_001.fastq.gz ../raw/*_S${</a:t>
            </a:r>
            <a:r>
              <a:rPr lang="en-US" sz="2400" dirty="0" err="1"/>
              <a:t>i</a:t>
            </a:r>
            <a:r>
              <a:rPr lang="en-US" sz="2400" dirty="0"/>
              <a:t>}_L001_R2_001.fastq.gz 2&gt;&gt;err &gt;&gt;out ; done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16" y="1825625"/>
            <a:ext cx="568036" cy="4644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5152" y="1904899"/>
            <a:ext cx="112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58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8742"/>
            <a:ext cx="7886700" cy="4638142"/>
          </a:xfrm>
        </p:spPr>
        <p:txBody>
          <a:bodyPr>
            <a:normAutofit/>
          </a:bodyPr>
          <a:lstStyle/>
          <a:p>
            <a:r>
              <a:rPr lang="en-US" dirty="0" smtClean="0"/>
              <a:t>To map reads to a reference we would like to do several things</a:t>
            </a:r>
          </a:p>
          <a:p>
            <a:endParaRPr lang="en-US" dirty="0"/>
          </a:p>
          <a:p>
            <a:r>
              <a:rPr lang="en-US" sz="2000" dirty="0" smtClean="0"/>
              <a:t>Make a reference from the sequences from which we developed the loci </a:t>
            </a:r>
          </a:p>
          <a:p>
            <a:endParaRPr lang="en-US" sz="2000" dirty="0" smtClean="0"/>
          </a:p>
          <a:p>
            <a:r>
              <a:rPr lang="en-US" sz="2000" dirty="0" smtClean="0"/>
              <a:t>Map out flashed (merged) reads to these reference sequences</a:t>
            </a:r>
          </a:p>
          <a:p>
            <a:endParaRPr lang="en-US" sz="2000" dirty="0"/>
          </a:p>
          <a:p>
            <a:r>
              <a:rPr lang="en-US" sz="2000" dirty="0" smtClean="0"/>
              <a:t>Convert these SAM files to BAM for utility with variant calling programs</a:t>
            </a:r>
          </a:p>
          <a:p>
            <a:endParaRPr lang="en-US" sz="2000" dirty="0"/>
          </a:p>
          <a:p>
            <a:r>
              <a:rPr lang="en-US" sz="2000" dirty="0" smtClean="0"/>
              <a:t>Analyze </a:t>
            </a:r>
            <a:r>
              <a:rPr lang="en-US" sz="2000" dirty="0" smtClean="0"/>
              <a:t>how many reads </a:t>
            </a:r>
            <a:r>
              <a:rPr lang="en-US" sz="2000" dirty="0" smtClean="0"/>
              <a:t>mapped per locus for quality and adjustment of amplicon panel (GT-</a:t>
            </a:r>
            <a:r>
              <a:rPr lang="en-US" sz="2000" dirty="0" err="1" smtClean="0"/>
              <a:t>seq</a:t>
            </a:r>
            <a:r>
              <a:rPr lang="en-US" sz="2000" dirty="0" smtClean="0"/>
              <a:t>)</a:t>
            </a:r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5637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Processing raw data: Mapping reads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2177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74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Preparing </a:t>
            </a:r>
            <a:r>
              <a:rPr lang="en-US" sz="3600" b="1" smtClean="0"/>
              <a:t>your reference file 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6875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index </a:t>
            </a:r>
            <a:r>
              <a:rPr lang="en-US" dirty="0" smtClean="0"/>
              <a:t>map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bwa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E.g</a:t>
            </a:r>
            <a:r>
              <a:rPr lang="en-US" dirty="0" smtClean="0"/>
              <a:t> </a:t>
            </a:r>
            <a:r>
              <a:rPr lang="en-US" dirty="0" err="1" smtClean="0"/>
              <a:t>bwa</a:t>
            </a:r>
            <a:r>
              <a:rPr lang="en-US" dirty="0" smtClean="0"/>
              <a:t> </a:t>
            </a:r>
            <a:r>
              <a:rPr lang="en-US" dirty="0"/>
              <a:t>index -p </a:t>
            </a:r>
            <a:r>
              <a:rPr lang="en-US" dirty="0" smtClean="0"/>
              <a:t>alewife_final_cropped_117_loci </a:t>
            </a:r>
            <a:r>
              <a:rPr lang="en-US" dirty="0"/>
              <a:t>-a is </a:t>
            </a:r>
            <a:r>
              <a:rPr lang="en-US" dirty="0" err="1" smtClean="0"/>
              <a:t>alewife_final_map_gtseq_cropped.fasta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bio-bwa.sourceforge.net</a:t>
            </a:r>
            <a:r>
              <a:rPr lang="en-US" dirty="0" smtClean="0"/>
              <a:t> for more information</a:t>
            </a:r>
          </a:p>
          <a:p>
            <a:endParaRPr lang="en-US" dirty="0" smtClean="0"/>
          </a:p>
          <a:p>
            <a:r>
              <a:rPr lang="en-US" dirty="0" smtClean="0"/>
              <a:t>I have indexed the reference and the associated files are in the reference folder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1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064"/>
            <a:ext cx="7886700" cy="5366747"/>
          </a:xfrm>
        </p:spPr>
        <p:txBody>
          <a:bodyPr>
            <a:normAutofit/>
          </a:bodyPr>
          <a:lstStyle/>
          <a:p>
            <a:r>
              <a:rPr lang="en-US" dirty="0" smtClean="0"/>
              <a:t>Open </a:t>
            </a:r>
            <a:r>
              <a:rPr lang="en-US" dirty="0" err="1" smtClean="0"/>
              <a:t>sam_bam_gtseq_example.sh</a:t>
            </a:r>
            <a:r>
              <a:rPr lang="en-US" dirty="0" smtClean="0"/>
              <a:t> with a text editor e.g. text wrangler inside map folder</a:t>
            </a:r>
          </a:p>
          <a:p>
            <a:endParaRPr lang="en-US" dirty="0" smtClean="0"/>
          </a:p>
          <a:p>
            <a:r>
              <a:rPr lang="en-US" dirty="0"/>
              <a:t>Here we loop through our individual flashed samples:</a:t>
            </a:r>
          </a:p>
          <a:p>
            <a:pPr lvl="1"/>
            <a:r>
              <a:rPr lang="en-US" dirty="0"/>
              <a:t>1. map our reads to the references using </a:t>
            </a:r>
            <a:r>
              <a:rPr lang="en-US" dirty="0" err="1"/>
              <a:t>bwa</a:t>
            </a:r>
            <a:r>
              <a:rPr lang="en-US" dirty="0"/>
              <a:t>-mem</a:t>
            </a:r>
          </a:p>
          <a:p>
            <a:pPr lvl="1"/>
            <a:r>
              <a:rPr lang="en-US" dirty="0"/>
              <a:t>2. convert </a:t>
            </a:r>
            <a:r>
              <a:rPr lang="en-US" dirty="0" err="1"/>
              <a:t>sams</a:t>
            </a:r>
            <a:r>
              <a:rPr lang="en-US" dirty="0"/>
              <a:t> to </a:t>
            </a:r>
            <a:r>
              <a:rPr lang="en-US" dirty="0" err="1"/>
              <a:t>bams</a:t>
            </a:r>
            <a:endParaRPr lang="en-US" dirty="0"/>
          </a:p>
          <a:p>
            <a:pPr lvl="1"/>
            <a:r>
              <a:rPr lang="en-US" dirty="0"/>
              <a:t>3. index </a:t>
            </a:r>
            <a:r>
              <a:rPr lang="en-US" dirty="0" err="1"/>
              <a:t>bams</a:t>
            </a:r>
            <a:endParaRPr lang="en-US" dirty="0"/>
          </a:p>
          <a:p>
            <a:pPr lvl="1"/>
            <a:r>
              <a:rPr lang="en-US" dirty="0"/>
              <a:t>4. generate </a:t>
            </a:r>
            <a:r>
              <a:rPr lang="en-US" dirty="0" err="1"/>
              <a:t>idx</a:t>
            </a:r>
            <a:r>
              <a:rPr lang="en-US" dirty="0"/>
              <a:t> stats </a:t>
            </a:r>
          </a:p>
          <a:p>
            <a:pPr lvl="2"/>
            <a:r>
              <a:rPr lang="en-US" dirty="0"/>
              <a:t>Gives us the locus name, fragment length, no of mapped reads</a:t>
            </a:r>
          </a:p>
          <a:p>
            <a:r>
              <a:rPr lang="en-US" dirty="0" smtClean="0"/>
              <a:t>Open R project in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2074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Mapping reads with BWA-MEM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580" y="5494158"/>
            <a:ext cx="1026589" cy="8393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47639" y="5615652"/>
            <a:ext cx="188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Rproject_examplegtseq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1" y="1346308"/>
            <a:ext cx="3864813" cy="5001523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2074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Mapping reads with BWA-MEM</a:t>
            </a:r>
            <a:endParaRPr lang="en-US" sz="3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85" y="1346308"/>
            <a:ext cx="3790365" cy="490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7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17" y="1346308"/>
            <a:ext cx="4109778" cy="5318536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2074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Mapping reads with BWA-MEM</a:t>
            </a:r>
            <a:endParaRPr lang="en-US" sz="3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8"/>
          <a:stretch/>
        </p:blipFill>
        <p:spPr>
          <a:xfrm>
            <a:off x="4493463" y="1346308"/>
            <a:ext cx="4240256" cy="531853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983943" y="1405413"/>
            <a:ext cx="790717" cy="25981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3934" y="1405412"/>
            <a:ext cx="804735" cy="47906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rot="10800000">
            <a:off x="3639917" y="5986854"/>
            <a:ext cx="437099" cy="299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5400000">
            <a:off x="2866593" y="1101210"/>
            <a:ext cx="295430" cy="194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5400000">
            <a:off x="2482954" y="1101210"/>
            <a:ext cx="295430" cy="194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193" y="1610397"/>
            <a:ext cx="5044682" cy="4041936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828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Study Design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84346" y="1784706"/>
            <a:ext cx="36018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is it appropriate to use </a:t>
            </a:r>
            <a:r>
              <a:rPr lang="en-US" dirty="0" err="1" smtClean="0"/>
              <a:t>microhaps</a:t>
            </a:r>
            <a:r>
              <a:rPr lang="en-US" dirty="0" smtClean="0"/>
              <a:t> and GT-</a:t>
            </a:r>
            <a:r>
              <a:rPr lang="en-US" dirty="0" err="1" smtClean="0"/>
              <a:t>seq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When you have thousands of samples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Target loci in the hundreds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Require high quality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Will continue monitoring through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Don</a:t>
            </a:r>
            <a:r>
              <a:rPr lang="uk-UA" dirty="0" smtClean="0"/>
              <a:t>’</a:t>
            </a:r>
            <a:r>
              <a:rPr lang="en-US" dirty="0" smtClean="0"/>
              <a:t>t have access to advanced bioinformatics skills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27843" y="5759602"/>
            <a:ext cx="2129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Meek &amp; Larson 2019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2105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15137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Mapping reads with </a:t>
            </a:r>
            <a:r>
              <a:rPr lang="en-US" sz="3600" b="1" dirty="0" smtClean="0"/>
              <a:t>BWA-MEM – example data</a:t>
            </a:r>
            <a:endParaRPr lang="en-US" sz="3600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0"/>
          <a:stretch/>
        </p:blipFill>
        <p:spPr>
          <a:xfrm>
            <a:off x="846160" y="1449638"/>
            <a:ext cx="7753760" cy="5114023"/>
          </a:xfrm>
        </p:spPr>
      </p:pic>
    </p:spTree>
    <p:extLst>
      <p:ext uri="{BB962C8B-B14F-4D97-AF65-F5344CB8AC3E}">
        <p14:creationId xmlns:p14="http://schemas.microsoft.com/office/powerpoint/2010/main" val="107315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15137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Mapping reads with BWA-MEM</a:t>
            </a:r>
            <a:endParaRPr lang="en-US" sz="3600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2" y="1622275"/>
            <a:ext cx="7277100" cy="4491010"/>
          </a:xfrm>
        </p:spPr>
      </p:pic>
    </p:spTree>
    <p:extLst>
      <p:ext uri="{BB962C8B-B14F-4D97-AF65-F5344CB8AC3E}">
        <p14:creationId xmlns:p14="http://schemas.microsoft.com/office/powerpoint/2010/main" val="210557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49890"/>
            <a:ext cx="7424148" cy="4581760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15137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Mapping reads with BWA-MEM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6954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2074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Variant calling - </a:t>
            </a:r>
            <a:r>
              <a:rPr lang="en-US" sz="3600" b="1" dirty="0" err="1" smtClean="0"/>
              <a:t>Freebayes</a:t>
            </a:r>
            <a:endParaRPr lang="en-US" sz="3600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448790"/>
            <a:ext cx="7886700" cy="241069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Need to re-index reference files using </a:t>
            </a:r>
            <a:r>
              <a:rPr lang="en-US" sz="2000" dirty="0" err="1" smtClean="0"/>
              <a:t>samtools</a:t>
            </a:r>
            <a:endParaRPr lang="en-US" sz="2000" dirty="0" smtClean="0"/>
          </a:p>
          <a:p>
            <a:r>
              <a:rPr lang="en-US" sz="2000" dirty="0" err="1" smtClean="0"/>
              <a:t>Samtools</a:t>
            </a:r>
            <a:r>
              <a:rPr lang="en-US" sz="2000" dirty="0" smtClean="0"/>
              <a:t> </a:t>
            </a:r>
            <a:r>
              <a:rPr lang="en-US" sz="2000" dirty="0" err="1" smtClean="0"/>
              <a:t>faidx</a:t>
            </a:r>
            <a:r>
              <a:rPr lang="en-US" sz="2000" dirty="0" smtClean="0"/>
              <a:t> </a:t>
            </a:r>
          </a:p>
          <a:p>
            <a:r>
              <a:rPr lang="en-US" sz="2000" dirty="0" err="1" smtClean="0"/>
              <a:t>nohup</a:t>
            </a:r>
            <a:r>
              <a:rPr lang="en-US" sz="2000" dirty="0" smtClean="0"/>
              <a:t> </a:t>
            </a:r>
            <a:r>
              <a:rPr lang="en-US" sz="2000" dirty="0" err="1"/>
              <a:t>freebayes</a:t>
            </a:r>
            <a:r>
              <a:rPr lang="en-US" sz="2000" dirty="0"/>
              <a:t>-parallel &lt;(</a:t>
            </a:r>
            <a:r>
              <a:rPr lang="en-US" sz="2000" dirty="0" err="1"/>
              <a:t>fasta_generate_regions.py</a:t>
            </a:r>
            <a:r>
              <a:rPr lang="en-US" sz="2000" dirty="0"/>
              <a:t> </a:t>
            </a:r>
            <a:r>
              <a:rPr lang="en-US" sz="2000" dirty="0" err="1" smtClean="0"/>
              <a:t>alewife_final_map_gtseq_cropped.fasta.fai</a:t>
            </a:r>
            <a:r>
              <a:rPr lang="en-US" sz="2000" dirty="0" smtClean="0"/>
              <a:t> </a:t>
            </a:r>
            <a:r>
              <a:rPr lang="en-US" sz="2000" dirty="0"/>
              <a:t>150) 10 -f </a:t>
            </a:r>
            <a:r>
              <a:rPr lang="en-US" sz="2000" dirty="0" err="1"/>
              <a:t>alewife_final_map_gtseq_cropped</a:t>
            </a:r>
            <a:r>
              <a:rPr lang="en-US" sz="2000" dirty="0" err="1" smtClean="0"/>
              <a:t>.fasta</a:t>
            </a:r>
            <a:r>
              <a:rPr lang="en-US" sz="2000" dirty="0" smtClean="0"/>
              <a:t> </a:t>
            </a:r>
            <a:r>
              <a:rPr lang="en-US" sz="2000" dirty="0"/>
              <a:t>-L </a:t>
            </a:r>
            <a:r>
              <a:rPr lang="en-US" sz="2000" dirty="0" err="1"/>
              <a:t>bamlist.txt</a:t>
            </a:r>
            <a:r>
              <a:rPr lang="en-US" sz="2000" dirty="0"/>
              <a:t> --haplotype-length 0 -</a:t>
            </a:r>
            <a:r>
              <a:rPr lang="en-US" sz="2000" dirty="0" err="1"/>
              <a:t>kwVa</a:t>
            </a:r>
            <a:r>
              <a:rPr lang="en-US" sz="2000" dirty="0"/>
              <a:t> --no-</a:t>
            </a:r>
            <a:r>
              <a:rPr lang="en-US" sz="2000" dirty="0" err="1"/>
              <a:t>mnps</a:t>
            </a:r>
            <a:r>
              <a:rPr lang="en-US" sz="2000" dirty="0"/>
              <a:t> --no-complex &gt; alewife_gtseq12_noMNP_noComplex_noPriors.vcf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85757" y="3732966"/>
            <a:ext cx="2978233" cy="2997057"/>
            <a:chOff x="5771407" y="3289955"/>
            <a:chExt cx="2978233" cy="29970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407" y="3289955"/>
              <a:ext cx="2978233" cy="27993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495058" y="5979235"/>
              <a:ext cx="9109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f</a:t>
              </a:r>
              <a:r>
                <a:rPr lang="en-US" sz="1400" dirty="0" err="1" smtClean="0"/>
                <a:t>reebayes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286995" y="5979235"/>
              <a:ext cx="5863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GATK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87738" y="5979235"/>
              <a:ext cx="890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samtools</a:t>
              </a:r>
              <a:endParaRPr lang="en-US" sz="1400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628650" y="4215832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To </a:t>
            </a:r>
            <a:r>
              <a:rPr lang="en-US" sz="2000" dirty="0" smtClean="0"/>
              <a:t>account for all variants we </a:t>
            </a:r>
            <a:r>
              <a:rPr lang="en-US" sz="2000" dirty="0"/>
              <a:t>merged several </a:t>
            </a:r>
            <a:r>
              <a:rPr lang="en-US" sz="2000" dirty="0" err="1" smtClean="0"/>
              <a:t>freebayes</a:t>
            </a:r>
            <a:r>
              <a:rPr lang="en-US" sz="2000" dirty="0" smtClean="0"/>
              <a:t> runs </a:t>
            </a:r>
            <a:r>
              <a:rPr lang="en-US" sz="2000" dirty="0"/>
              <a:t>using the merge </a:t>
            </a:r>
            <a:r>
              <a:rPr lang="en-US" sz="2000" dirty="0" smtClean="0"/>
              <a:t>option to create the final </a:t>
            </a:r>
            <a:r>
              <a:rPr lang="en-US" sz="2000" dirty="0" err="1" smtClean="0"/>
              <a:t>vcf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We also filtered our </a:t>
            </a:r>
            <a:r>
              <a:rPr lang="en-US" sz="2000" dirty="0" err="1" smtClean="0"/>
              <a:t>vcf</a:t>
            </a:r>
            <a:r>
              <a:rPr lang="en-US" sz="2000" dirty="0" smtClean="0"/>
              <a:t> files 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4708601" y="6462416"/>
            <a:ext cx="17331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mtClean="0"/>
              <a:t>Hwang et al., 2015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4378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Microhaplot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R-package to maintain haplotypes</a:t>
            </a:r>
          </a:p>
          <a:p>
            <a:r>
              <a:rPr lang="en-US" dirty="0" smtClean="0"/>
              <a:t>Requires  </a:t>
            </a:r>
          </a:p>
          <a:p>
            <a:pPr lvl="1"/>
            <a:r>
              <a:rPr lang="en-US" dirty="0" smtClean="0"/>
              <a:t>filtered </a:t>
            </a:r>
            <a:r>
              <a:rPr lang="en-US" dirty="0" err="1" smtClean="0"/>
              <a:t>vcf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Sam files for each individual</a:t>
            </a:r>
          </a:p>
          <a:p>
            <a:pPr lvl="1"/>
            <a:r>
              <a:rPr lang="en-US" dirty="0" smtClean="0"/>
              <a:t>Labels file associating </a:t>
            </a:r>
            <a:r>
              <a:rPr lang="en-US" dirty="0" err="1" smtClean="0"/>
              <a:t>sam</a:t>
            </a:r>
            <a:r>
              <a:rPr lang="en-US" dirty="0"/>
              <a:t> </a:t>
            </a:r>
            <a:r>
              <a:rPr lang="en-US" dirty="0" smtClean="0"/>
              <a:t>file name with sample name and population</a:t>
            </a:r>
          </a:p>
          <a:p>
            <a:pPr lvl="1"/>
            <a:endParaRPr lang="en-US" dirty="0" smtClean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github.com/ngthomas/microhaplot</a:t>
            </a:r>
            <a:endParaRPr lang="en-US" dirty="0" smtClean="0"/>
          </a:p>
          <a:p>
            <a:r>
              <a:rPr lang="en-US" dirty="0" smtClean="0"/>
              <a:t>Follow instructions here to install and vignettes on how to use </a:t>
            </a:r>
            <a:r>
              <a:rPr lang="en-US" dirty="0" err="1" smtClean="0"/>
              <a:t>haplot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174" y="499077"/>
            <a:ext cx="1026589" cy="8393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3233" y="620571"/>
            <a:ext cx="1884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Rproject_examplegtseq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9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microhaplot</a:t>
            </a:r>
            <a:r>
              <a:rPr lang="en-US" sz="2400" dirty="0"/>
              <a:t>::</a:t>
            </a:r>
            <a:r>
              <a:rPr lang="en-US" sz="2400" dirty="0" err="1"/>
              <a:t>mvShinyHaplot</a:t>
            </a:r>
            <a:r>
              <a:rPr lang="en-US" sz="2400" dirty="0"/>
              <a:t>("~/Shiny") </a:t>
            </a:r>
            <a:endParaRPr lang="en-US" sz="2400" dirty="0" smtClean="0"/>
          </a:p>
          <a:p>
            <a:r>
              <a:rPr lang="en-US" sz="2400" dirty="0" err="1" smtClean="0"/>
              <a:t>run.label</a:t>
            </a:r>
            <a:r>
              <a:rPr lang="en-US" sz="2400" dirty="0" smtClean="0"/>
              <a:t> </a:t>
            </a:r>
          </a:p>
          <a:p>
            <a:r>
              <a:rPr lang="en-US" sz="2400" dirty="0" err="1" smtClean="0"/>
              <a:t>vcf.path</a:t>
            </a:r>
            <a:endParaRPr lang="en-US" sz="2400" dirty="0"/>
          </a:p>
          <a:p>
            <a:r>
              <a:rPr lang="en-US" sz="2400" dirty="0" err="1" smtClean="0"/>
              <a:t>label.path</a:t>
            </a:r>
            <a:r>
              <a:rPr lang="en-US" sz="2400" dirty="0" smtClean="0"/>
              <a:t>  </a:t>
            </a:r>
          </a:p>
          <a:p>
            <a:r>
              <a:rPr lang="en-US" sz="2400" dirty="0" err="1" smtClean="0"/>
              <a:t>app.path</a:t>
            </a:r>
            <a:r>
              <a:rPr lang="en-US" sz="2400" dirty="0" smtClean="0"/>
              <a:t> </a:t>
            </a:r>
          </a:p>
          <a:p>
            <a:r>
              <a:rPr lang="en-US" sz="2400" dirty="0" err="1" smtClean="0"/>
              <a:t>haplo.read.tbl</a:t>
            </a:r>
            <a:r>
              <a:rPr lang="en-US" sz="2400" dirty="0" smtClean="0"/>
              <a:t> </a:t>
            </a:r>
            <a:r>
              <a:rPr lang="en-US" sz="2400" dirty="0"/>
              <a:t>&lt;- </a:t>
            </a:r>
            <a:r>
              <a:rPr lang="en-US" sz="2400" dirty="0" err="1"/>
              <a:t>prepHaplotFiles</a:t>
            </a:r>
            <a:r>
              <a:rPr lang="en-US" sz="2400" dirty="0"/>
              <a:t>(</a:t>
            </a:r>
            <a:r>
              <a:rPr lang="en-US" sz="2400" dirty="0" err="1"/>
              <a:t>run.label</a:t>
            </a:r>
            <a:r>
              <a:rPr lang="en-US" sz="2400" dirty="0"/>
              <a:t> = </a:t>
            </a:r>
            <a:r>
              <a:rPr lang="en-US" sz="2400" dirty="0" err="1"/>
              <a:t>run.label,sam.path</a:t>
            </a:r>
            <a:r>
              <a:rPr lang="en-US" sz="2400" dirty="0"/>
              <a:t>=</a:t>
            </a:r>
            <a:r>
              <a:rPr lang="en-US" sz="2400" dirty="0" err="1"/>
              <a:t>sam.path,label.path</a:t>
            </a:r>
            <a:r>
              <a:rPr lang="en-US" sz="2400" dirty="0"/>
              <a:t>=</a:t>
            </a:r>
            <a:r>
              <a:rPr lang="en-US" sz="2400" dirty="0" err="1"/>
              <a:t>label.path,out.path</a:t>
            </a:r>
            <a:r>
              <a:rPr lang="en-US" sz="2400" dirty="0"/>
              <a:t> = </a:t>
            </a:r>
            <a:r>
              <a:rPr lang="en-US" sz="2400" dirty="0" err="1"/>
              <a:t>out.path,vcf.path</a:t>
            </a:r>
            <a:r>
              <a:rPr lang="en-US" sz="2400" dirty="0"/>
              <a:t>=</a:t>
            </a:r>
            <a:r>
              <a:rPr lang="en-US" sz="2400" dirty="0" err="1"/>
              <a:t>vcf.path,app.path</a:t>
            </a:r>
            <a:r>
              <a:rPr lang="en-US" sz="2400" dirty="0"/>
              <a:t>=</a:t>
            </a:r>
            <a:r>
              <a:rPr lang="en-US" sz="2400" dirty="0" err="1"/>
              <a:t>app.path</a:t>
            </a:r>
            <a:r>
              <a:rPr lang="en-US" sz="2400" dirty="0"/>
              <a:t>)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 err="1" smtClean="0"/>
              <a:t>Microhaplot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40204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458" y="2779295"/>
            <a:ext cx="4572890" cy="3901111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3690979">
            <a:off x="8013031" y="4000651"/>
            <a:ext cx="466457" cy="7098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0827"/>
            <a:ext cx="7886700" cy="1325563"/>
          </a:xfrm>
        </p:spPr>
        <p:txBody>
          <a:bodyPr/>
          <a:lstStyle/>
          <a:p>
            <a:pPr algn="ctr"/>
            <a:r>
              <a:rPr lang="en-US" sz="3600" b="1" dirty="0" err="1" smtClean="0"/>
              <a:t>Microhaplot</a:t>
            </a:r>
            <a:endParaRPr lang="en-US" sz="3600" b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49" y="1469079"/>
            <a:ext cx="8130907" cy="1386807"/>
          </a:xfrm>
        </p:spPr>
        <p:txBody>
          <a:bodyPr>
            <a:normAutofit/>
          </a:bodyPr>
          <a:lstStyle/>
          <a:p>
            <a:r>
              <a:rPr lang="en-US" dirty="0" smtClean="0"/>
              <a:t>Lets try out </a:t>
            </a:r>
            <a:r>
              <a:rPr lang="en-US" dirty="0" err="1" smtClean="0"/>
              <a:t>microhaplot</a:t>
            </a:r>
            <a:endParaRPr lang="en-US" dirty="0" smtClean="0"/>
          </a:p>
          <a:p>
            <a:r>
              <a:rPr lang="en-US" dirty="0" smtClean="0"/>
              <a:t>Continue in R-studio following the </a:t>
            </a:r>
            <a:r>
              <a:rPr lang="en-US" dirty="0" err="1" smtClean="0"/>
              <a:t>Rnotebook</a:t>
            </a:r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28649" y="3200397"/>
            <a:ext cx="3858809" cy="2562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Microhaplot</a:t>
            </a:r>
            <a:r>
              <a:rPr lang="en-US" dirty="0" smtClean="0"/>
              <a:t> will open a shiny app where we can visualize the amplicon data and filter on read depth and allelic ratio</a:t>
            </a:r>
          </a:p>
        </p:txBody>
      </p:sp>
    </p:spTree>
    <p:extLst>
      <p:ext uri="{BB962C8B-B14F-4D97-AF65-F5344CB8AC3E}">
        <p14:creationId xmlns:p14="http://schemas.microsoft.com/office/powerpoint/2010/main" val="153353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34" y="156411"/>
            <a:ext cx="7726860" cy="6586037"/>
          </a:xfrm>
        </p:spPr>
      </p:pic>
      <p:sp>
        <p:nvSpPr>
          <p:cNvPr id="5" name="Down Arrow 4"/>
          <p:cNvSpPr/>
          <p:nvPr/>
        </p:nvSpPr>
        <p:spPr>
          <a:xfrm rot="3690979">
            <a:off x="4487778" y="324853"/>
            <a:ext cx="466457" cy="7098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6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20" y="263938"/>
            <a:ext cx="7510480" cy="6310068"/>
          </a:xfrm>
        </p:spPr>
      </p:pic>
      <p:sp>
        <p:nvSpPr>
          <p:cNvPr id="5" name="Down Arrow 4"/>
          <p:cNvSpPr/>
          <p:nvPr/>
        </p:nvSpPr>
        <p:spPr>
          <a:xfrm rot="3690979">
            <a:off x="6136105" y="1431757"/>
            <a:ext cx="466457" cy="7098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3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helpful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Baetscher</a:t>
            </a:r>
            <a:r>
              <a:rPr lang="en-US" dirty="0" smtClean="0"/>
              <a:t> et al., </a:t>
            </a:r>
            <a:r>
              <a:rPr lang="en-US" dirty="0" smtClean="0"/>
              <a:t>2018 </a:t>
            </a:r>
            <a:r>
              <a:rPr lang="en-US" dirty="0" smtClean="0"/>
              <a:t>(useful for simulating parentage data from </a:t>
            </a:r>
            <a:r>
              <a:rPr lang="en-US" dirty="0" err="1" smtClean="0"/>
              <a:t>mhaps</a:t>
            </a:r>
            <a:r>
              <a:rPr lang="en-US" dirty="0" smtClean="0"/>
              <a:t>)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datadryad.org/resource/doi:10.5061/dryad.5863d?show=full</a:t>
            </a:r>
            <a:endParaRPr lang="en-US" dirty="0" smtClean="0"/>
          </a:p>
          <a:p>
            <a:r>
              <a:rPr lang="en-US" dirty="0" err="1"/>
              <a:t>Baetscher</a:t>
            </a:r>
            <a:r>
              <a:rPr lang="en-US" dirty="0"/>
              <a:t> et al., 2018 (useful </a:t>
            </a:r>
            <a:r>
              <a:rPr lang="en-US" dirty="0" err="1" smtClean="0"/>
              <a:t>Rmarkdown</a:t>
            </a:r>
            <a:r>
              <a:rPr lang="en-US" dirty="0" smtClean="0"/>
              <a:t> of how to analyze large scale data for parentage)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datadryad.org/handle/10255/dryad.205630</a:t>
            </a:r>
            <a:endParaRPr lang="en-US" dirty="0" smtClean="0"/>
          </a:p>
          <a:p>
            <a:r>
              <a:rPr lang="en-US" dirty="0" smtClean="0"/>
              <a:t>Simulations for parentage using </a:t>
            </a:r>
            <a:r>
              <a:rPr lang="en-US" dirty="0" err="1" smtClean="0"/>
              <a:t>mhaps</a:t>
            </a:r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github.com/eriqande/CKMRsim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28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Study Design</a:t>
            </a:r>
            <a:endParaRPr lang="en-US" sz="36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1632357" y="890429"/>
            <a:ext cx="4965173" cy="5670307"/>
            <a:chOff x="349872" y="1210897"/>
            <a:chExt cx="4456303" cy="527405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72" y="1210897"/>
              <a:ext cx="4456303" cy="5274057"/>
            </a:xfrm>
            <a:prstGeom prst="rect">
              <a:avLst/>
            </a:prstGeom>
          </p:spPr>
        </p:pic>
        <p:sp>
          <p:nvSpPr>
            <p:cNvPr id="7" name="Diamond 6"/>
            <p:cNvSpPr/>
            <p:nvPr/>
          </p:nvSpPr>
          <p:spPr>
            <a:xfrm>
              <a:off x="4133516" y="2826326"/>
              <a:ext cx="571487" cy="432263"/>
            </a:xfrm>
            <a:prstGeom prst="diamond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2676291" y="6019441"/>
              <a:ext cx="571487" cy="432263"/>
            </a:xfrm>
            <a:prstGeom prst="diamond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336310" y="4630267"/>
            <a:ext cx="36018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many samples can be run in a single library?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dependent on: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read depth per locus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number of loci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8140" y="6384593"/>
            <a:ext cx="2129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Meek &amp; Larson 2019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858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30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 smtClean="0"/>
              <a:t>Microhaplotype</a:t>
            </a:r>
            <a:r>
              <a:rPr lang="en-US" sz="3600" b="1" dirty="0" smtClean="0"/>
              <a:t> </a:t>
            </a:r>
            <a:r>
              <a:rPr lang="en-US" sz="3600" b="1" dirty="0" smtClean="0"/>
              <a:t>development and analysis </a:t>
            </a:r>
            <a:r>
              <a:rPr lang="en-US" sz="3600" b="1" dirty="0" smtClean="0"/>
              <a:t>workflow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994584"/>
            <a:ext cx="2926519" cy="62229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389" y="1571953"/>
            <a:ext cx="278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Identifying </a:t>
            </a:r>
            <a:r>
              <a:rPr lang="en-US" dirty="0" err="1" smtClean="0"/>
              <a:t>microhaplotypes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64302" y="1982568"/>
            <a:ext cx="2184400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Multiplex targeted loci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986" y="1358900"/>
            <a:ext cx="2595583" cy="177799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827" y="3407508"/>
            <a:ext cx="2607300" cy="3406878"/>
          </a:xfrm>
        </p:spPr>
      </p:pic>
      <p:sp>
        <p:nvSpPr>
          <p:cNvPr id="11" name="TextBox 10"/>
          <p:cNvSpPr txBox="1"/>
          <p:nvPr/>
        </p:nvSpPr>
        <p:spPr>
          <a:xfrm>
            <a:off x="6875226" y="3610333"/>
            <a:ext cx="1783102" cy="12003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Merge reads (FLASH)</a:t>
            </a:r>
          </a:p>
          <a:p>
            <a:pPr algn="ctr"/>
            <a:r>
              <a:rPr lang="en-US" dirty="0" smtClean="0"/>
              <a:t>~20 – 25 mil reads per run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56636" y="5425142"/>
            <a:ext cx="2020283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Map (BWA-MEM) </a:t>
            </a:r>
            <a:r>
              <a:rPr lang="en-US" smtClean="0"/>
              <a:t>to references</a:t>
            </a:r>
            <a:endParaRPr lang="en-US" dirty="0" smtClean="0"/>
          </a:p>
          <a:p>
            <a:pPr algn="ctr"/>
            <a:r>
              <a:rPr lang="en-US" dirty="0" smtClean="0"/>
              <a:t>Convert SAM/BAM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64735" y="3887332"/>
            <a:ext cx="1537542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Call Variants</a:t>
            </a:r>
          </a:p>
          <a:p>
            <a:pPr algn="ctr"/>
            <a:r>
              <a:rPr lang="en-US" dirty="0" smtClean="0"/>
              <a:t>(FREEBAYES)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5935" y="3748832"/>
            <a:ext cx="1537542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generate</a:t>
            </a:r>
            <a:r>
              <a:rPr lang="en-US" dirty="0" smtClean="0"/>
              <a:t> </a:t>
            </a:r>
            <a:r>
              <a:rPr lang="en-US" dirty="0" smtClean="0"/>
              <a:t>haplotypes</a:t>
            </a:r>
          </a:p>
          <a:p>
            <a:pPr algn="ctr"/>
            <a:r>
              <a:rPr lang="en-US" dirty="0" smtClean="0"/>
              <a:t>‘</a:t>
            </a:r>
            <a:r>
              <a:rPr lang="en-US" i="1" dirty="0" err="1" smtClean="0"/>
              <a:t>microhaplot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9685" y="5286643"/>
            <a:ext cx="1537542" cy="12003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Filter on read depth, minor </a:t>
            </a:r>
            <a:r>
              <a:rPr lang="en-US" smtClean="0"/>
              <a:t>allele frequency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7" idx="1"/>
          </p:cNvCxnSpPr>
          <p:nvPr/>
        </p:nvCxnSpPr>
        <p:spPr>
          <a:xfrm>
            <a:off x="3383718" y="2305733"/>
            <a:ext cx="3805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 flipV="1">
            <a:off x="5948702" y="2305733"/>
            <a:ext cx="4948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11" idx="0"/>
          </p:cNvCxnSpPr>
          <p:nvPr/>
        </p:nvCxnSpPr>
        <p:spPr>
          <a:xfrm flipH="1">
            <a:off x="7766777" y="3136899"/>
            <a:ext cx="1" cy="4734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2" idx="0"/>
          </p:cNvCxnSpPr>
          <p:nvPr/>
        </p:nvCxnSpPr>
        <p:spPr>
          <a:xfrm flipH="1">
            <a:off x="7766778" y="4810662"/>
            <a:ext cx="1" cy="614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002277" y="4210497"/>
            <a:ext cx="32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4" idx="3"/>
          </p:cNvCxnSpPr>
          <p:nvPr/>
        </p:nvCxnSpPr>
        <p:spPr>
          <a:xfrm flipH="1" flipV="1">
            <a:off x="1913477" y="4210497"/>
            <a:ext cx="55125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2"/>
            <a:endCxn id="15" idx="0"/>
          </p:cNvCxnSpPr>
          <p:nvPr/>
        </p:nvCxnSpPr>
        <p:spPr>
          <a:xfrm flipH="1">
            <a:off x="1138456" y="4672162"/>
            <a:ext cx="6250" cy="614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96389" y="2640836"/>
            <a:ext cx="278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e.g. </a:t>
            </a:r>
            <a:r>
              <a:rPr lang="en-US" dirty="0" err="1" smtClean="0"/>
              <a:t>ddRAD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82168" y="2623861"/>
            <a:ext cx="278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e.g. with GT-</a:t>
            </a:r>
            <a:r>
              <a:rPr lang="en-US" dirty="0" err="1" smtClean="0"/>
              <a:t>seq</a:t>
            </a:r>
            <a:endParaRPr lang="en-US" dirty="0"/>
          </a:p>
        </p:txBody>
      </p:sp>
      <p:sp>
        <p:nvSpPr>
          <p:cNvPr id="3" name="Circular Arrow 2"/>
          <p:cNvSpPr/>
          <p:nvPr/>
        </p:nvSpPr>
        <p:spPr>
          <a:xfrm>
            <a:off x="3244018" y="1503928"/>
            <a:ext cx="911059" cy="755639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78514" y="1423358"/>
            <a:ext cx="1066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iterative</a:t>
            </a:r>
            <a:endParaRPr lang="en-US" sz="1400" dirty="0"/>
          </a:p>
        </p:txBody>
      </p:sp>
      <p:sp>
        <p:nvSpPr>
          <p:cNvPr id="24" name="Circular Arrow 23"/>
          <p:cNvSpPr/>
          <p:nvPr/>
        </p:nvSpPr>
        <p:spPr>
          <a:xfrm rot="13629999">
            <a:off x="3318171" y="2605770"/>
            <a:ext cx="1157761" cy="106607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0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22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Identifying </a:t>
            </a:r>
            <a:r>
              <a:rPr lang="en-US" sz="3600" b="1" dirty="0" err="1" smtClean="0"/>
              <a:t>microhaplotypes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17408"/>
            <a:ext cx="7886700" cy="1782989"/>
          </a:xfrm>
        </p:spPr>
        <p:txBody>
          <a:bodyPr/>
          <a:lstStyle/>
          <a:p>
            <a:r>
              <a:rPr lang="en-US" dirty="0" smtClean="0"/>
              <a:t>Reduced representation libraries (RADs)</a:t>
            </a:r>
          </a:p>
          <a:p>
            <a:r>
              <a:rPr lang="en-US" dirty="0" smtClean="0"/>
              <a:t>Whole genome-</a:t>
            </a:r>
            <a:r>
              <a:rPr lang="en-US" dirty="0" err="1" smtClean="0"/>
              <a:t>seq</a:t>
            </a:r>
            <a:endParaRPr lang="en-US" dirty="0" smtClean="0"/>
          </a:p>
          <a:p>
            <a:r>
              <a:rPr lang="en-US" dirty="0" smtClean="0"/>
              <a:t>Expressed sequence tags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41" y="3168784"/>
            <a:ext cx="6760031" cy="33903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646" y="6220615"/>
            <a:ext cx="2129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Peterson et al. </a:t>
            </a:r>
            <a:r>
              <a:rPr lang="en-US" sz="1600" dirty="0" smtClean="0"/>
              <a:t>2012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7161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13"/>
            <a:ext cx="7886700" cy="1325563"/>
          </a:xfrm>
        </p:spPr>
        <p:txBody>
          <a:bodyPr/>
          <a:lstStyle/>
          <a:p>
            <a:pPr algn="ctr"/>
            <a:r>
              <a:rPr lang="en-US" b="1" dirty="0" smtClean="0"/>
              <a:t>Examples: </a:t>
            </a:r>
            <a:r>
              <a:rPr lang="en-US" b="1" dirty="0" err="1" smtClean="0"/>
              <a:t>ddRAD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17" y="1242423"/>
            <a:ext cx="7354765" cy="5497248"/>
          </a:xfrm>
        </p:spPr>
      </p:pic>
    </p:spTree>
    <p:extLst>
      <p:ext uri="{BB962C8B-B14F-4D97-AF65-F5344CB8AC3E}">
        <p14:creationId xmlns:p14="http://schemas.microsoft.com/office/powerpoint/2010/main" val="127046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13"/>
            <a:ext cx="7886700" cy="1325563"/>
          </a:xfrm>
        </p:spPr>
        <p:txBody>
          <a:bodyPr/>
          <a:lstStyle/>
          <a:p>
            <a:pPr algn="ctr"/>
            <a:r>
              <a:rPr lang="en-US" b="1" dirty="0" smtClean="0"/>
              <a:t>Examples: </a:t>
            </a:r>
            <a:r>
              <a:rPr lang="en-US" b="1" dirty="0" err="1" smtClean="0"/>
              <a:t>ddRAD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28"/>
          <a:stretch/>
        </p:blipFill>
        <p:spPr>
          <a:xfrm>
            <a:off x="99970" y="1129603"/>
            <a:ext cx="8944059" cy="3973025"/>
          </a:xfrm>
        </p:spPr>
      </p:pic>
      <p:sp>
        <p:nvSpPr>
          <p:cNvPr id="7" name="Rectangle 6"/>
          <p:cNvSpPr/>
          <p:nvPr/>
        </p:nvSpPr>
        <p:spPr>
          <a:xfrm>
            <a:off x="385815" y="1733761"/>
            <a:ext cx="550985" cy="21101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970" y="5260140"/>
            <a:ext cx="89440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&gt;</a:t>
            </a:r>
            <a:r>
              <a:rPr lang="en-US" sz="2000" b="1" dirty="0" smtClean="0"/>
              <a:t>tag_id_10174</a:t>
            </a:r>
          </a:p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TTCACAATGCAGTACAACACAAG</a:t>
            </a:r>
            <a:r>
              <a:rPr lang="en-US" sz="2000" b="1" dirty="0" smtClean="0"/>
              <a:t>TATA</a:t>
            </a:r>
            <a:r>
              <a:rPr lang="en-US" sz="2000" b="1" dirty="0" smtClean="0">
                <a:solidFill>
                  <a:srgbClr val="C00000"/>
                </a:solidFill>
              </a:rPr>
              <a:t>T</a:t>
            </a:r>
            <a:r>
              <a:rPr lang="en-US" sz="2000" b="1" dirty="0" smtClean="0"/>
              <a:t>AATGC</a:t>
            </a:r>
            <a:r>
              <a:rPr lang="en-US" sz="2000" b="1" dirty="0" smtClean="0">
                <a:solidFill>
                  <a:srgbClr val="C00000"/>
                </a:solidFill>
              </a:rPr>
              <a:t>T</a:t>
            </a:r>
            <a:r>
              <a:rPr lang="en-US" sz="2000" b="1" dirty="0" smtClean="0"/>
              <a:t>GAATATGATATTCATATACTAAGTATATGTACTAAAGATATTATTAACCCTC</a:t>
            </a:r>
            <a:r>
              <a:rPr lang="en-US" sz="2000" b="1" dirty="0" smtClean="0">
                <a:solidFill>
                  <a:srgbClr val="C00000"/>
                </a:solidFill>
              </a:rPr>
              <a:t>T</a:t>
            </a:r>
            <a:r>
              <a:rPr lang="en-US" sz="2000" b="1" dirty="0" smtClean="0"/>
              <a:t>TAAGTG</a:t>
            </a:r>
            <a:r>
              <a:rPr lang="en-US" sz="2000" b="1" dirty="0" smtClean="0">
                <a:solidFill>
                  <a:srgbClr val="C00000"/>
                </a:solidFill>
              </a:rPr>
              <a:t>A</a:t>
            </a:r>
            <a:r>
              <a:rPr lang="en-US" sz="2000" b="1" dirty="0" smtClean="0"/>
              <a:t>CAAAGT</a:t>
            </a:r>
            <a:r>
              <a:rPr lang="en-US" sz="2000" b="1" dirty="0" smtClean="0">
                <a:solidFill>
                  <a:srgbClr val="C00000"/>
                </a:solidFill>
              </a:rPr>
              <a:t>C</a:t>
            </a:r>
            <a:r>
              <a:rPr lang="en-US" sz="2000" b="1" dirty="0" smtClean="0"/>
              <a:t>GCAAAATTGTGTTGTGTATAAATA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GCATTTAGTTCAGAGCGGTG: </a:t>
            </a:r>
            <a:r>
              <a:rPr lang="en-US" sz="2000" b="1" dirty="0" smtClean="0"/>
              <a:t>Fragment length 145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9481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475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Selecting suitable loci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0647"/>
            <a:ext cx="7886700" cy="5032373"/>
          </a:xfrm>
        </p:spPr>
        <p:txBody>
          <a:bodyPr>
            <a:normAutofit fontScale="85000" lnSpcReduction="10000"/>
          </a:bodyPr>
          <a:lstStyle/>
          <a:p>
            <a:endParaRPr lang="en-US" dirty="0"/>
          </a:p>
          <a:p>
            <a:r>
              <a:rPr lang="en-US" dirty="0" smtClean="0"/>
              <a:t>PCR fragment size (need to overlap for merging pair-end reads &lt; 150 </a:t>
            </a:r>
            <a:r>
              <a:rPr lang="en-US" dirty="0" err="1" smtClean="0"/>
              <a:t>bp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Number of SNPs (require more variation and multiple haplotypes compared to SNPs to provide more inference)</a:t>
            </a:r>
          </a:p>
          <a:p>
            <a:endParaRPr lang="en-US" dirty="0" smtClean="0"/>
          </a:p>
          <a:p>
            <a:r>
              <a:rPr lang="en-US" dirty="0" smtClean="0"/>
              <a:t>HWE (depending on question being addressed)</a:t>
            </a:r>
          </a:p>
          <a:p>
            <a:endParaRPr lang="en-US" dirty="0"/>
          </a:p>
          <a:p>
            <a:r>
              <a:rPr lang="en-US" dirty="0" smtClean="0"/>
              <a:t>Not paralogous (depending of question being addressed)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7030A0"/>
                </a:solidFill>
              </a:rPr>
              <a:t>NB – check for duplicates (BLAT, BLAST)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0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20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Amplicon design and GT-</a:t>
            </a:r>
            <a:r>
              <a:rPr lang="en-US" sz="3600" b="1" dirty="0" err="1" smtClean="0"/>
              <a:t>seq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50066"/>
            <a:ext cx="7886700" cy="121148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follow the </a:t>
            </a:r>
            <a:r>
              <a:rPr lang="en-US" dirty="0" err="1" smtClean="0"/>
              <a:t>Gtseq</a:t>
            </a:r>
            <a:r>
              <a:rPr lang="en-US" dirty="0" smtClean="0"/>
              <a:t> protocol of Campbell et al. 2015, we a few modifications indicated in </a:t>
            </a:r>
            <a:r>
              <a:rPr lang="en-US" dirty="0" err="1" smtClean="0"/>
              <a:t>Baetscher</a:t>
            </a:r>
            <a:r>
              <a:rPr lang="en-US" dirty="0" smtClean="0"/>
              <a:t> et al. 2017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49" y="3709112"/>
            <a:ext cx="6847934" cy="270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6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4263</TotalTime>
  <Words>890</Words>
  <Application>Microsoft Macintosh PowerPoint</Application>
  <PresentationFormat>On-screen Show (4:3)</PresentationFormat>
  <Paragraphs>175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Calibri Light</vt:lpstr>
      <vt:lpstr>Arial</vt:lpstr>
      <vt:lpstr>Office Theme</vt:lpstr>
      <vt:lpstr>Developing microhaplotypes: data generation and filtering</vt:lpstr>
      <vt:lpstr>Study Design</vt:lpstr>
      <vt:lpstr>Study Design</vt:lpstr>
      <vt:lpstr>Microhaplotype development and analysis workflow</vt:lpstr>
      <vt:lpstr>Identifying microhaplotypes</vt:lpstr>
      <vt:lpstr>Examples: ddRAD</vt:lpstr>
      <vt:lpstr>Examples: ddRAD</vt:lpstr>
      <vt:lpstr>Selecting suitable loci</vt:lpstr>
      <vt:lpstr>Amplicon design and GT-seq</vt:lpstr>
      <vt:lpstr>PowerPoint Presentation</vt:lpstr>
      <vt:lpstr>Panel optimization</vt:lpstr>
      <vt:lpstr>Data processing and analyses</vt:lpstr>
      <vt:lpstr>Raw data</vt:lpstr>
      <vt:lpstr>Processing raw data: Merging reads</vt:lpstr>
      <vt:lpstr>Processing raw data: Mapping reads</vt:lpstr>
      <vt:lpstr>Preparing your reference file </vt:lpstr>
      <vt:lpstr>Mapping reads with BWA-MEM</vt:lpstr>
      <vt:lpstr>Mapping reads with BWA-MEM</vt:lpstr>
      <vt:lpstr>Mapping reads with BWA-MEM</vt:lpstr>
      <vt:lpstr>Mapping reads with BWA-MEM – example data</vt:lpstr>
      <vt:lpstr>Mapping reads with BWA-MEM</vt:lpstr>
      <vt:lpstr>Mapping reads with BWA-MEM</vt:lpstr>
      <vt:lpstr>Variant calling - Freebayes</vt:lpstr>
      <vt:lpstr>Microhaplot</vt:lpstr>
      <vt:lpstr>Microhaplot</vt:lpstr>
      <vt:lpstr>Microhaplot</vt:lpstr>
      <vt:lpstr>PowerPoint Presentation</vt:lpstr>
      <vt:lpstr>PowerPoint Presentation</vt:lpstr>
      <vt:lpstr>Other helpful resources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Kerry Reid</dc:creator>
  <cp:lastModifiedBy>Kerry Reid</cp:lastModifiedBy>
  <cp:revision>52</cp:revision>
  <dcterms:created xsi:type="dcterms:W3CDTF">2019-04-07T17:15:02Z</dcterms:created>
  <dcterms:modified xsi:type="dcterms:W3CDTF">2019-04-12T16:35:09Z</dcterms:modified>
</cp:coreProperties>
</file>